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43891200" cy="32918400"/>
  <p:notesSz cx="6858000" cy="9144000"/>
  <p:defaultText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757"/>
    <a:srgbClr val="FFC305"/>
    <a:srgbClr val="FFD961"/>
    <a:srgbClr val="FF7875"/>
    <a:srgbClr val="6DD9FF"/>
    <a:srgbClr val="BAE18F"/>
    <a:srgbClr val="FFE48F"/>
    <a:srgbClr val="FFDD71"/>
    <a:srgbClr val="EAB2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p:scale>
          <a:sx n="30" d="100"/>
          <a:sy n="30" d="100"/>
        </p:scale>
        <p:origin x="-24" y="106"/>
      </p:cViewPr>
      <p:guideLst>
        <p:guide orient="horz" pos="10368"/>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3"/>
            <a:ext cx="37307520" cy="7056120"/>
          </a:xfrm>
        </p:spPr>
        <p:txBody>
          <a:bodyPr/>
          <a:lstStyle/>
          <a:p>
            <a:r>
              <a:rPr lang="en-US" smtClean="0"/>
              <a:t>Click to edit Master title style</a:t>
            </a:r>
            <a:endParaRPr lang="en-US"/>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105" indent="0" algn="ctr">
              <a:buNone/>
              <a:defRPr>
                <a:solidFill>
                  <a:schemeClr val="tx1">
                    <a:tint val="75000"/>
                  </a:schemeClr>
                </a:solidFill>
              </a:defRPr>
            </a:lvl2pPr>
            <a:lvl3pPr marL="4388211" indent="0" algn="ctr">
              <a:buNone/>
              <a:defRPr>
                <a:solidFill>
                  <a:schemeClr val="tx1">
                    <a:tint val="75000"/>
                  </a:schemeClr>
                </a:solidFill>
              </a:defRPr>
            </a:lvl3pPr>
            <a:lvl4pPr marL="6582316" indent="0" algn="ctr">
              <a:buNone/>
              <a:defRPr>
                <a:solidFill>
                  <a:schemeClr val="tx1">
                    <a:tint val="75000"/>
                  </a:schemeClr>
                </a:solidFill>
              </a:defRPr>
            </a:lvl4pPr>
            <a:lvl5pPr marL="8776423" indent="0" algn="ctr">
              <a:buNone/>
              <a:defRPr>
                <a:solidFill>
                  <a:schemeClr val="tx1">
                    <a:tint val="75000"/>
                  </a:schemeClr>
                </a:solidFill>
              </a:defRPr>
            </a:lvl5pPr>
            <a:lvl6pPr marL="10970528" indent="0" algn="ctr">
              <a:buNone/>
              <a:defRPr>
                <a:solidFill>
                  <a:schemeClr val="tx1">
                    <a:tint val="75000"/>
                  </a:schemeClr>
                </a:solidFill>
              </a:defRPr>
            </a:lvl6pPr>
            <a:lvl7pPr marL="13164633" indent="0" algn="ctr">
              <a:buNone/>
              <a:defRPr>
                <a:solidFill>
                  <a:schemeClr val="tx1">
                    <a:tint val="75000"/>
                  </a:schemeClr>
                </a:solidFill>
              </a:defRPr>
            </a:lvl7pPr>
            <a:lvl8pPr marL="15358739" indent="0" algn="ctr">
              <a:buNone/>
              <a:defRPr>
                <a:solidFill>
                  <a:schemeClr val="tx1">
                    <a:tint val="75000"/>
                  </a:schemeClr>
                </a:solidFill>
              </a:defRPr>
            </a:lvl8pPr>
            <a:lvl9pPr marL="17552844"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8265"/>
            <a:ext cx="9875520" cy="2808732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194560" y="1318265"/>
            <a:ext cx="28895040" cy="280873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2"/>
            <a:ext cx="37307520" cy="6537960"/>
          </a:xfr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3" y="13952225"/>
            <a:ext cx="37307520" cy="7200899"/>
          </a:xfrm>
        </p:spPr>
        <p:txBody>
          <a:bodyPr anchor="b"/>
          <a:lstStyle>
            <a:lvl1pPr marL="0" indent="0">
              <a:buNone/>
              <a:defRPr sz="9600">
                <a:solidFill>
                  <a:schemeClr val="tx1">
                    <a:tint val="75000"/>
                  </a:schemeClr>
                </a:solidFill>
              </a:defRPr>
            </a:lvl1pPr>
            <a:lvl2pPr marL="2194105" indent="0">
              <a:buNone/>
              <a:defRPr sz="8700">
                <a:solidFill>
                  <a:schemeClr val="tx1">
                    <a:tint val="75000"/>
                  </a:schemeClr>
                </a:solidFill>
              </a:defRPr>
            </a:lvl2pPr>
            <a:lvl3pPr marL="4388211" indent="0">
              <a:buNone/>
              <a:defRPr sz="7700">
                <a:solidFill>
                  <a:schemeClr val="tx1">
                    <a:tint val="75000"/>
                  </a:schemeClr>
                </a:solidFill>
              </a:defRPr>
            </a:lvl3pPr>
            <a:lvl4pPr marL="6582316" indent="0">
              <a:buNone/>
              <a:defRPr sz="6600">
                <a:solidFill>
                  <a:schemeClr val="tx1">
                    <a:tint val="75000"/>
                  </a:schemeClr>
                </a:solidFill>
              </a:defRPr>
            </a:lvl4pPr>
            <a:lvl5pPr marL="8776423" indent="0">
              <a:buNone/>
              <a:defRPr sz="6600">
                <a:solidFill>
                  <a:schemeClr val="tx1">
                    <a:tint val="75000"/>
                  </a:schemeClr>
                </a:solidFill>
              </a:defRPr>
            </a:lvl5pPr>
            <a:lvl6pPr marL="10970528" indent="0">
              <a:buNone/>
              <a:defRPr sz="6600">
                <a:solidFill>
                  <a:schemeClr val="tx1">
                    <a:tint val="75000"/>
                  </a:schemeClr>
                </a:solidFill>
              </a:defRPr>
            </a:lvl6pPr>
            <a:lvl7pPr marL="13164633" indent="0">
              <a:buNone/>
              <a:defRPr sz="6600">
                <a:solidFill>
                  <a:schemeClr val="tx1">
                    <a:tint val="75000"/>
                  </a:schemeClr>
                </a:solidFill>
              </a:defRPr>
            </a:lvl7pPr>
            <a:lvl8pPr marL="15358739" indent="0">
              <a:buNone/>
              <a:defRPr sz="6600">
                <a:solidFill>
                  <a:schemeClr val="tx1">
                    <a:tint val="75000"/>
                  </a:schemeClr>
                </a:solidFill>
              </a:defRPr>
            </a:lvl8pPr>
            <a:lvl9pPr marL="17552844" indent="0">
              <a:buNone/>
              <a:defRPr sz="6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D26CB9-01E4-44B8-8084-BCC418CF4A2D}" type="datetimeFigureOut">
              <a:rPr lang="en-US" smtClean="0"/>
              <a:pPr/>
              <a:t>5/26/2014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194560" y="7680962"/>
            <a:ext cx="19385280" cy="21724623"/>
          </a:xfrm>
        </p:spPr>
        <p:txBody>
          <a:bodyPr/>
          <a:lstStyle>
            <a:lvl1pPr>
              <a:defRPr sz="13400"/>
            </a:lvl1pPr>
            <a:lvl2pPr>
              <a:defRPr sz="11500"/>
            </a:lvl2pPr>
            <a:lvl3pPr>
              <a:defRPr sz="9600"/>
            </a:lvl3pPr>
            <a:lvl4pPr>
              <a:defRPr sz="8700"/>
            </a:lvl4pPr>
            <a:lvl5pPr>
              <a:defRPr sz="8700"/>
            </a:lvl5pPr>
            <a:lvl6pPr>
              <a:defRPr sz="8700"/>
            </a:lvl6pPr>
            <a:lvl7pPr>
              <a:defRPr sz="8700"/>
            </a:lvl7pPr>
            <a:lvl8pPr>
              <a:defRPr sz="8700"/>
            </a:lvl8pPr>
            <a:lvl9pPr>
              <a:defRPr sz="8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2311360" y="7680962"/>
            <a:ext cx="19385280" cy="21724623"/>
          </a:xfrm>
        </p:spPr>
        <p:txBody>
          <a:bodyPr/>
          <a:lstStyle>
            <a:lvl1pPr>
              <a:defRPr sz="13400"/>
            </a:lvl1pPr>
            <a:lvl2pPr>
              <a:defRPr sz="11500"/>
            </a:lvl2pPr>
            <a:lvl3pPr>
              <a:defRPr sz="9600"/>
            </a:lvl3pPr>
            <a:lvl4pPr>
              <a:defRPr sz="8700"/>
            </a:lvl4pPr>
            <a:lvl5pPr>
              <a:defRPr sz="8700"/>
            </a:lvl5pPr>
            <a:lvl6pPr>
              <a:defRPr sz="8700"/>
            </a:lvl6pPr>
            <a:lvl7pPr>
              <a:defRPr sz="8700"/>
            </a:lvl7pPr>
            <a:lvl8pPr>
              <a:defRPr sz="8700"/>
            </a:lvl8pPr>
            <a:lvl9pPr>
              <a:defRPr sz="8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9D26CB9-01E4-44B8-8084-BCC418CF4A2D}" type="datetimeFigureOut">
              <a:rPr lang="en-US" smtClean="0"/>
              <a:pPr/>
              <a:t>5/26/2014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1" y="7368544"/>
            <a:ext cx="19392903" cy="3070859"/>
          </a:xfrm>
        </p:spPr>
        <p:txBody>
          <a:bodyPr anchor="b"/>
          <a:lstStyle>
            <a:lvl1pPr marL="0" indent="0">
              <a:buNone/>
              <a:defRPr sz="11500" b="1"/>
            </a:lvl1pPr>
            <a:lvl2pPr marL="2194105" indent="0">
              <a:buNone/>
              <a:defRPr sz="9600" b="1"/>
            </a:lvl2pPr>
            <a:lvl3pPr marL="4388211" indent="0">
              <a:buNone/>
              <a:defRPr sz="8700" b="1"/>
            </a:lvl3pPr>
            <a:lvl4pPr marL="6582316" indent="0">
              <a:buNone/>
              <a:defRPr sz="7700" b="1"/>
            </a:lvl4pPr>
            <a:lvl5pPr marL="8776423" indent="0">
              <a:buNone/>
              <a:defRPr sz="7700" b="1"/>
            </a:lvl5pPr>
            <a:lvl6pPr marL="10970528" indent="0">
              <a:buNone/>
              <a:defRPr sz="7700" b="1"/>
            </a:lvl6pPr>
            <a:lvl7pPr marL="13164633" indent="0">
              <a:buNone/>
              <a:defRPr sz="7700" b="1"/>
            </a:lvl7pPr>
            <a:lvl8pPr marL="15358739" indent="0">
              <a:buNone/>
              <a:defRPr sz="7700" b="1"/>
            </a:lvl8pPr>
            <a:lvl9pPr marL="17552844"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1" y="10439400"/>
            <a:ext cx="19392903" cy="18966183"/>
          </a:xfrm>
        </p:spPr>
        <p:txBody>
          <a:bodyPr/>
          <a:lstStyle>
            <a:lvl1pPr>
              <a:defRPr sz="11500"/>
            </a:lvl1pPr>
            <a:lvl2pPr>
              <a:defRPr sz="96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2" y="7368544"/>
            <a:ext cx="19400521" cy="3070859"/>
          </a:xfrm>
        </p:spPr>
        <p:txBody>
          <a:bodyPr anchor="b"/>
          <a:lstStyle>
            <a:lvl1pPr marL="0" indent="0">
              <a:buNone/>
              <a:defRPr sz="11500" b="1"/>
            </a:lvl1pPr>
            <a:lvl2pPr marL="2194105" indent="0">
              <a:buNone/>
              <a:defRPr sz="9600" b="1"/>
            </a:lvl2pPr>
            <a:lvl3pPr marL="4388211" indent="0">
              <a:buNone/>
              <a:defRPr sz="8700" b="1"/>
            </a:lvl3pPr>
            <a:lvl4pPr marL="6582316" indent="0">
              <a:buNone/>
              <a:defRPr sz="7700" b="1"/>
            </a:lvl4pPr>
            <a:lvl5pPr marL="8776423" indent="0">
              <a:buNone/>
              <a:defRPr sz="7700" b="1"/>
            </a:lvl5pPr>
            <a:lvl6pPr marL="10970528" indent="0">
              <a:buNone/>
              <a:defRPr sz="7700" b="1"/>
            </a:lvl6pPr>
            <a:lvl7pPr marL="13164633" indent="0">
              <a:buNone/>
              <a:defRPr sz="7700" b="1"/>
            </a:lvl7pPr>
            <a:lvl8pPr marL="15358739" indent="0">
              <a:buNone/>
              <a:defRPr sz="7700" b="1"/>
            </a:lvl8pPr>
            <a:lvl9pPr marL="17552844"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2" y="10439400"/>
            <a:ext cx="19400521" cy="18966183"/>
          </a:xfrm>
        </p:spPr>
        <p:txBody>
          <a:bodyPr/>
          <a:lstStyle>
            <a:lvl1pPr>
              <a:defRPr sz="11500"/>
            </a:lvl1pPr>
            <a:lvl2pPr>
              <a:defRPr sz="96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9D26CB9-01E4-44B8-8084-BCC418CF4A2D}" type="datetimeFigureOut">
              <a:rPr lang="en-US" smtClean="0"/>
              <a:pPr/>
              <a:t>5/26/2014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9D26CB9-01E4-44B8-8084-BCC418CF4A2D}" type="datetimeFigureOut">
              <a:rPr lang="en-US" smtClean="0"/>
              <a:pPr/>
              <a:t>5/26/2014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D26CB9-01E4-44B8-8084-BCC418CF4A2D}" type="datetimeFigureOut">
              <a:rPr lang="en-US" smtClean="0"/>
              <a:pPr/>
              <a:t>5/26/2014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3" cy="5577840"/>
          </a:xfr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1" y="1310643"/>
            <a:ext cx="24536400" cy="28094943"/>
          </a:xfrm>
        </p:spPr>
        <p:txBody>
          <a:bodyPr/>
          <a:lstStyle>
            <a:lvl1pPr>
              <a:defRPr sz="153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3" cy="22517103"/>
          </a:xfrm>
        </p:spPr>
        <p:txBody>
          <a:bodyPr/>
          <a:lstStyle>
            <a:lvl1pPr marL="0" indent="0">
              <a:buNone/>
              <a:defRPr sz="6600"/>
            </a:lvl1pPr>
            <a:lvl2pPr marL="2194105" indent="0">
              <a:buNone/>
              <a:defRPr sz="5700"/>
            </a:lvl2pPr>
            <a:lvl3pPr marL="4388211" indent="0">
              <a:buNone/>
              <a:defRPr sz="4700"/>
            </a:lvl3pPr>
            <a:lvl4pPr marL="6582316" indent="0">
              <a:buNone/>
              <a:defRPr sz="4300"/>
            </a:lvl4pPr>
            <a:lvl5pPr marL="8776423" indent="0">
              <a:buNone/>
              <a:defRPr sz="4300"/>
            </a:lvl5pPr>
            <a:lvl6pPr marL="10970528" indent="0">
              <a:buNone/>
              <a:defRPr sz="4300"/>
            </a:lvl6pPr>
            <a:lvl7pPr marL="13164633" indent="0">
              <a:buNone/>
              <a:defRPr sz="4300"/>
            </a:lvl7pPr>
            <a:lvl8pPr marL="15358739" indent="0">
              <a:buNone/>
              <a:defRPr sz="4300"/>
            </a:lvl8pPr>
            <a:lvl9pPr marL="17552844"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23042880"/>
            <a:ext cx="26334720" cy="2720343"/>
          </a:xfr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3" y="2941320"/>
            <a:ext cx="26334720" cy="19751040"/>
          </a:xfrm>
        </p:spPr>
        <p:txBody>
          <a:bodyPr/>
          <a:lstStyle>
            <a:lvl1pPr marL="0" indent="0">
              <a:buNone/>
              <a:defRPr sz="15300"/>
            </a:lvl1pPr>
            <a:lvl2pPr marL="2194105" indent="0">
              <a:buNone/>
              <a:defRPr sz="13400"/>
            </a:lvl2pPr>
            <a:lvl3pPr marL="4388211" indent="0">
              <a:buNone/>
              <a:defRPr sz="11500"/>
            </a:lvl3pPr>
            <a:lvl4pPr marL="6582316" indent="0">
              <a:buNone/>
              <a:defRPr sz="9600"/>
            </a:lvl4pPr>
            <a:lvl5pPr marL="8776423" indent="0">
              <a:buNone/>
              <a:defRPr sz="9600"/>
            </a:lvl5pPr>
            <a:lvl6pPr marL="10970528" indent="0">
              <a:buNone/>
              <a:defRPr sz="9600"/>
            </a:lvl6pPr>
            <a:lvl7pPr marL="13164633" indent="0">
              <a:buNone/>
              <a:defRPr sz="9600"/>
            </a:lvl7pPr>
            <a:lvl8pPr marL="15358739" indent="0">
              <a:buNone/>
              <a:defRPr sz="9600"/>
            </a:lvl8pPr>
            <a:lvl9pPr marL="17552844" indent="0">
              <a:buNone/>
              <a:defRPr sz="9600"/>
            </a:lvl9pPr>
          </a:lstStyle>
          <a:p>
            <a:endParaRPr lang="en-US"/>
          </a:p>
        </p:txBody>
      </p:sp>
      <p:sp>
        <p:nvSpPr>
          <p:cNvPr id="4" name="Text Placeholder 3"/>
          <p:cNvSpPr>
            <a:spLocks noGrp="1"/>
          </p:cNvSpPr>
          <p:nvPr>
            <p:ph type="body" sz="half" idx="2"/>
          </p:nvPr>
        </p:nvSpPr>
        <p:spPr>
          <a:xfrm>
            <a:off x="8602983" y="25763224"/>
            <a:ext cx="26334720" cy="3863339"/>
          </a:xfrm>
        </p:spPr>
        <p:txBody>
          <a:bodyPr/>
          <a:lstStyle>
            <a:lvl1pPr marL="0" indent="0">
              <a:buNone/>
              <a:defRPr sz="6600"/>
            </a:lvl1pPr>
            <a:lvl2pPr marL="2194105" indent="0">
              <a:buNone/>
              <a:defRPr sz="5700"/>
            </a:lvl2pPr>
            <a:lvl3pPr marL="4388211" indent="0">
              <a:buNone/>
              <a:defRPr sz="4700"/>
            </a:lvl3pPr>
            <a:lvl4pPr marL="6582316" indent="0">
              <a:buNone/>
              <a:defRPr sz="4300"/>
            </a:lvl4pPr>
            <a:lvl5pPr marL="8776423" indent="0">
              <a:buNone/>
              <a:defRPr sz="4300"/>
            </a:lvl5pPr>
            <a:lvl6pPr marL="10970528" indent="0">
              <a:buNone/>
              <a:defRPr sz="4300"/>
            </a:lvl6pPr>
            <a:lvl7pPr marL="13164633" indent="0">
              <a:buNone/>
              <a:defRPr sz="4300"/>
            </a:lvl7pPr>
            <a:lvl8pPr marL="15358739" indent="0">
              <a:buNone/>
              <a:defRPr sz="4300"/>
            </a:lvl8pPr>
            <a:lvl9pPr marL="17552844"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3"/>
            <a:ext cx="39502080" cy="5486400"/>
          </a:xfrm>
          <a:prstGeom prst="rect">
            <a:avLst/>
          </a:prstGeom>
        </p:spPr>
        <p:txBody>
          <a:bodyPr vert="horz" lIns="438822" tIns="219410" rIns="438822" bIns="21941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194560" y="7680962"/>
            <a:ext cx="39502080" cy="21724623"/>
          </a:xfrm>
          <a:prstGeom prst="rect">
            <a:avLst/>
          </a:prstGeom>
        </p:spPr>
        <p:txBody>
          <a:bodyPr vert="horz" lIns="438822" tIns="219410" rIns="438822" bIns="21941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194560" y="30510483"/>
            <a:ext cx="10241280" cy="1752600"/>
          </a:xfrm>
          <a:prstGeom prst="rect">
            <a:avLst/>
          </a:prstGeom>
        </p:spPr>
        <p:txBody>
          <a:bodyPr vert="horz" lIns="438822" tIns="219410" rIns="438822" bIns="219410" rtlCol="0" anchor="ctr"/>
          <a:lstStyle>
            <a:lvl1pPr algn="l">
              <a:defRPr sz="5700">
                <a:solidFill>
                  <a:schemeClr val="tx1">
                    <a:tint val="75000"/>
                  </a:schemeClr>
                </a:solidFill>
              </a:defRPr>
            </a:lvl1pPr>
          </a:lstStyle>
          <a:p>
            <a:fld id="{D9D26CB9-01E4-44B8-8084-BCC418CF4A2D}" type="datetimeFigureOut">
              <a:rPr lang="en-US" smtClean="0"/>
              <a:pPr/>
              <a:t>5/26/2014</a:t>
            </a:fld>
            <a:endParaRPr lang="en-US"/>
          </a:p>
        </p:txBody>
      </p:sp>
      <p:sp>
        <p:nvSpPr>
          <p:cNvPr id="5" name="Footer Placeholder 4"/>
          <p:cNvSpPr>
            <a:spLocks noGrp="1"/>
          </p:cNvSpPr>
          <p:nvPr>
            <p:ph type="ftr" sz="quarter" idx="3"/>
          </p:nvPr>
        </p:nvSpPr>
        <p:spPr>
          <a:xfrm>
            <a:off x="14996160" y="30510483"/>
            <a:ext cx="13898880" cy="1752600"/>
          </a:xfrm>
          <a:prstGeom prst="rect">
            <a:avLst/>
          </a:prstGeom>
        </p:spPr>
        <p:txBody>
          <a:bodyPr vert="horz" lIns="438822" tIns="219410" rIns="438822" bIns="219410" rtlCol="0" anchor="ctr"/>
          <a:lstStyle>
            <a:lvl1pPr algn="ctr">
              <a:defRPr sz="57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3"/>
            <a:ext cx="10241280" cy="1752600"/>
          </a:xfrm>
          <a:prstGeom prst="rect">
            <a:avLst/>
          </a:prstGeom>
        </p:spPr>
        <p:txBody>
          <a:bodyPr vert="horz" lIns="438822" tIns="219410" rIns="438822" bIns="219410" rtlCol="0" anchor="ctr"/>
          <a:lstStyle>
            <a:lvl1pPr algn="r">
              <a:defRPr sz="5700">
                <a:solidFill>
                  <a:schemeClr val="tx1">
                    <a:tint val="75000"/>
                  </a:schemeClr>
                </a:solidFill>
              </a:defRPr>
            </a:lvl1pPr>
          </a:lstStyle>
          <a:p>
            <a:fld id="{8EAD30C5-67B1-44D9-8976-9ADE0310717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8211" rtl="0" eaLnBrk="1" latinLnBrk="0" hangingPunct="1">
        <a:spcBef>
          <a:spcPct val="0"/>
        </a:spcBef>
        <a:buNone/>
        <a:defRPr sz="21100" kern="1200">
          <a:solidFill>
            <a:schemeClr val="tx1"/>
          </a:solidFill>
          <a:latin typeface="+mj-lt"/>
          <a:ea typeface="+mj-ea"/>
          <a:cs typeface="+mj-cs"/>
        </a:defRPr>
      </a:lvl1pPr>
    </p:titleStyle>
    <p:bodyStyle>
      <a:lvl1pPr marL="1645579" indent="-1645579" algn="l" defTabSz="4388211" rtl="0" eaLnBrk="1" latinLnBrk="0" hangingPunct="1">
        <a:spcBef>
          <a:spcPct val="20000"/>
        </a:spcBef>
        <a:buFont typeface="Arial" pitchFamily="34" charset="0"/>
        <a:buChar char="•"/>
        <a:defRPr sz="15300" kern="1200">
          <a:solidFill>
            <a:schemeClr val="tx1"/>
          </a:solidFill>
          <a:latin typeface="+mn-lt"/>
          <a:ea typeface="+mn-ea"/>
          <a:cs typeface="+mn-cs"/>
        </a:defRPr>
      </a:lvl1pPr>
      <a:lvl2pPr marL="3565421" indent="-1371316" algn="l" defTabSz="4388211"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5264" indent="-1097052" algn="l" defTabSz="4388211"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79370"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3475"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7580"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1686"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5791"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49896"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11" Type="http://schemas.openxmlformats.org/officeDocument/2006/relationships/image" Target="../media/image10.jpe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76200" y="4940968"/>
            <a:ext cx="20197009" cy="23567822"/>
          </a:xfrm>
          <a:prstGeom prst="rect">
            <a:avLst/>
          </a:prstGeom>
          <a:solidFill>
            <a:srgbClr val="FFE48F"/>
          </a:solid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0" y="28575000"/>
            <a:ext cx="43891200" cy="4343400"/>
            <a:chOff x="0" y="28575000"/>
            <a:chExt cx="43891200" cy="4343400"/>
          </a:xfrm>
        </p:grpSpPr>
        <p:sp>
          <p:nvSpPr>
            <p:cNvPr id="2" name="Rectangle 1"/>
            <p:cNvSpPr/>
            <p:nvPr/>
          </p:nvSpPr>
          <p:spPr>
            <a:xfrm>
              <a:off x="0" y="28575000"/>
              <a:ext cx="43891200" cy="4343400"/>
            </a:xfrm>
            <a:prstGeom prst="rect">
              <a:avLst/>
            </a:prstGeom>
            <a:solidFill>
              <a:schemeClr val="bg1"/>
            </a:solidFill>
            <a:ln>
              <a:solidFill>
                <a:srgbClr val="A8B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su-mcecs_logo.jpg"/>
            <p:cNvPicPr>
              <a:picLocks noChangeAspect="1"/>
            </p:cNvPicPr>
            <p:nvPr/>
          </p:nvPicPr>
          <p:blipFill>
            <a:blip r:embed="rId2"/>
            <a:stretch>
              <a:fillRect/>
            </a:stretch>
          </p:blipFill>
          <p:spPr>
            <a:xfrm>
              <a:off x="36576001" y="29596555"/>
              <a:ext cx="6008915" cy="2464595"/>
            </a:xfrm>
            <a:prstGeom prst="rect">
              <a:avLst/>
            </a:prstGeom>
          </p:spPr>
        </p:pic>
        <p:sp>
          <p:nvSpPr>
            <p:cNvPr id="5" name="TextBox 4"/>
            <p:cNvSpPr txBox="1"/>
            <p:nvPr/>
          </p:nvSpPr>
          <p:spPr>
            <a:xfrm>
              <a:off x="1502228" y="29994690"/>
              <a:ext cx="25668515" cy="1437810"/>
            </a:xfrm>
            <a:prstGeom prst="rect">
              <a:avLst/>
            </a:prstGeom>
            <a:noFill/>
          </p:spPr>
          <p:txBody>
            <a:bodyPr wrap="square" lIns="73841" tIns="36921" rIns="73841" bIns="36921" rtlCol="0">
              <a:spAutoFit/>
            </a:bodyPr>
            <a:lstStyle/>
            <a:p>
              <a:r>
                <a:rPr lang="en-US" dirty="0" smtClean="0"/>
                <a:t>Department of Electrical and Computer Engineering</a:t>
              </a:r>
              <a:endParaRPr lang="en-US" dirty="0"/>
            </a:p>
          </p:txBody>
        </p:sp>
      </p:grpSp>
      <p:sp>
        <p:nvSpPr>
          <p:cNvPr id="32" name="Rectangle 31"/>
          <p:cNvSpPr/>
          <p:nvPr/>
        </p:nvSpPr>
        <p:spPr>
          <a:xfrm>
            <a:off x="6858000" y="15200282"/>
            <a:ext cx="13391147" cy="6935784"/>
          </a:xfrm>
          <a:prstGeom prst="rect">
            <a:avLst/>
          </a:prstGeom>
          <a:solidFill>
            <a:srgbClr val="FFD757"/>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rot="5400000">
            <a:off x="21428241" y="-21456317"/>
            <a:ext cx="998621" cy="438952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TextBox 27"/>
          <p:cNvSpPr txBox="1"/>
          <p:nvPr/>
        </p:nvSpPr>
        <p:spPr>
          <a:xfrm>
            <a:off x="1010652" y="609070"/>
            <a:ext cx="41873903" cy="4508927"/>
          </a:xfrm>
          <a:prstGeom prst="rect">
            <a:avLst/>
          </a:prstGeom>
          <a:noFill/>
        </p:spPr>
        <p:txBody>
          <a:bodyPr wrap="square" rtlCol="0">
            <a:spAutoFit/>
          </a:bodyPr>
          <a:lstStyle/>
          <a:p>
            <a:pPr algn="ctr"/>
            <a:r>
              <a:rPr lang="en-US" sz="28700" dirty="0" smtClean="0"/>
              <a:t>Erebus Labs STEM Sensor</a:t>
            </a:r>
          </a:p>
        </p:txBody>
      </p:sp>
      <p:sp>
        <p:nvSpPr>
          <p:cNvPr id="33" name="Rectangle 32"/>
          <p:cNvSpPr/>
          <p:nvPr/>
        </p:nvSpPr>
        <p:spPr>
          <a:xfrm>
            <a:off x="19731789" y="5049075"/>
            <a:ext cx="1308673" cy="10589935"/>
          </a:xfrm>
          <a:prstGeom prst="rect">
            <a:avLst/>
          </a:prstGeom>
          <a:solidFill>
            <a:srgbClr val="FFD757"/>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0273211" y="4940969"/>
            <a:ext cx="23617990" cy="23567822"/>
          </a:xfrm>
          <a:prstGeom prst="rect">
            <a:avLst/>
          </a:prstGeom>
          <a:solidFill>
            <a:srgbClr val="BAE18F"/>
          </a:solid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42884558" y="0"/>
            <a:ext cx="1054768" cy="285087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72342" y="25558085"/>
            <a:ext cx="2578007" cy="2967851"/>
          </a:xfrm>
          <a:prstGeom prst="rect">
            <a:avLst/>
          </a:prstGeom>
        </p:spPr>
      </p:pic>
      <p:sp>
        <p:nvSpPr>
          <p:cNvPr id="34" name="Rectangle 33"/>
          <p:cNvSpPr/>
          <p:nvPr/>
        </p:nvSpPr>
        <p:spPr>
          <a:xfrm>
            <a:off x="1030705" y="21704968"/>
            <a:ext cx="6360696" cy="1018288"/>
          </a:xfrm>
          <a:prstGeom prst="rect">
            <a:avLst/>
          </a:prstGeom>
          <a:solidFill>
            <a:srgbClr val="FFD757"/>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371347" y="15705221"/>
            <a:ext cx="12877800" cy="12803569"/>
          </a:xfrm>
          <a:prstGeom prst="rect">
            <a:avLst/>
          </a:prstGeom>
          <a:solidFill>
            <a:srgbClr val="6DD9FF"/>
          </a:solid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010654" y="22202275"/>
            <a:ext cx="6380746" cy="6306515"/>
          </a:xfrm>
          <a:prstGeom prst="rect">
            <a:avLst/>
          </a:prstGeom>
          <a:solidFill>
            <a:srgbClr val="FF7875"/>
          </a:solid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p:cNvSpPr/>
          <p:nvPr/>
        </p:nvSpPr>
        <p:spPr>
          <a:xfrm>
            <a:off x="-1" y="-1"/>
            <a:ext cx="1010653" cy="2855785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5" name="Straight Connector 34"/>
          <p:cNvCxnSpPr/>
          <p:nvPr/>
        </p:nvCxnSpPr>
        <p:spPr>
          <a:xfrm flipH="1" flipV="1">
            <a:off x="19735800" y="15194280"/>
            <a:ext cx="472440" cy="4419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6836479" y="21690522"/>
            <a:ext cx="472440" cy="4419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flipV="1">
            <a:off x="6858000" y="15194280"/>
            <a:ext cx="518160" cy="4876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391400" y="15767035"/>
            <a:ext cx="12816840" cy="1323439"/>
          </a:xfrm>
          <a:prstGeom prst="rect">
            <a:avLst/>
          </a:prstGeom>
          <a:noFill/>
        </p:spPr>
        <p:txBody>
          <a:bodyPr wrap="square" rtlCol="0">
            <a:spAutoFit/>
          </a:bodyPr>
          <a:lstStyle/>
          <a:p>
            <a:pPr algn="ctr"/>
            <a:r>
              <a:rPr lang="en-US" sz="8000" dirty="0" smtClean="0"/>
              <a:t>The Team</a:t>
            </a:r>
            <a:endParaRPr lang="en-US" sz="8000" dirty="0"/>
          </a:p>
        </p:txBody>
      </p:sp>
      <p:sp>
        <p:nvSpPr>
          <p:cNvPr id="10" name="TextBox 9"/>
          <p:cNvSpPr txBox="1"/>
          <p:nvPr/>
        </p:nvSpPr>
        <p:spPr>
          <a:xfrm>
            <a:off x="1030705" y="5049075"/>
            <a:ext cx="19177535" cy="1323439"/>
          </a:xfrm>
          <a:prstGeom prst="rect">
            <a:avLst/>
          </a:prstGeom>
          <a:noFill/>
        </p:spPr>
        <p:txBody>
          <a:bodyPr wrap="square" rtlCol="0">
            <a:spAutoFit/>
          </a:bodyPr>
          <a:lstStyle/>
          <a:p>
            <a:pPr algn="ctr"/>
            <a:r>
              <a:rPr lang="en-US" sz="8000" dirty="0" smtClean="0"/>
              <a:t>Overview</a:t>
            </a:r>
          </a:p>
        </p:txBody>
      </p:sp>
      <p:sp>
        <p:nvSpPr>
          <p:cNvPr id="13" name="TextBox 12"/>
          <p:cNvSpPr txBox="1"/>
          <p:nvPr/>
        </p:nvSpPr>
        <p:spPr>
          <a:xfrm>
            <a:off x="20349410" y="4982864"/>
            <a:ext cx="22535145" cy="1323439"/>
          </a:xfrm>
          <a:prstGeom prst="rect">
            <a:avLst/>
          </a:prstGeom>
          <a:noFill/>
        </p:spPr>
        <p:txBody>
          <a:bodyPr wrap="square" rtlCol="0">
            <a:spAutoFit/>
          </a:bodyPr>
          <a:lstStyle/>
          <a:p>
            <a:pPr algn="ctr"/>
            <a:r>
              <a:rPr lang="en-US" sz="8000" dirty="0" smtClean="0"/>
              <a:t>Implementation</a:t>
            </a:r>
            <a:endParaRPr lang="en-US" sz="8000" dirty="0"/>
          </a:p>
        </p:txBody>
      </p:sp>
      <p:pic>
        <p:nvPicPr>
          <p:cNvPr id="36" name="Picture 35"/>
          <p:cNvPicPr>
            <a:picLocks noChangeAspect="1"/>
          </p:cNvPicPr>
          <p:nvPr/>
        </p:nvPicPr>
        <p:blipFill>
          <a:blip r:embed="rId4"/>
          <a:stretch>
            <a:fillRect/>
          </a:stretch>
        </p:blipFill>
        <p:spPr>
          <a:xfrm>
            <a:off x="23120023" y="20716512"/>
            <a:ext cx="4733725" cy="4175060"/>
          </a:xfrm>
          <a:prstGeom prst="rect">
            <a:avLst/>
          </a:prstGeom>
        </p:spPr>
      </p:pic>
      <p:pic>
        <p:nvPicPr>
          <p:cNvPr id="37" name="Picture 36"/>
          <p:cNvPicPr>
            <a:picLocks noChangeAspect="1"/>
          </p:cNvPicPr>
          <p:nvPr/>
        </p:nvPicPr>
        <p:blipFill>
          <a:blip r:embed="rId5"/>
          <a:stretch>
            <a:fillRect/>
          </a:stretch>
        </p:blipFill>
        <p:spPr>
          <a:xfrm>
            <a:off x="28502364" y="19322438"/>
            <a:ext cx="7964251" cy="5569134"/>
          </a:xfrm>
          <a:prstGeom prst="rect">
            <a:avLst/>
          </a:prstGeom>
        </p:spPr>
      </p:pic>
      <p:sp>
        <p:nvSpPr>
          <p:cNvPr id="21" name="TextBox 20"/>
          <p:cNvSpPr txBox="1"/>
          <p:nvPr/>
        </p:nvSpPr>
        <p:spPr>
          <a:xfrm>
            <a:off x="1831943" y="6519379"/>
            <a:ext cx="17522086" cy="3726860"/>
          </a:xfrm>
          <a:prstGeom prst="rect">
            <a:avLst/>
          </a:prstGeom>
          <a:noFill/>
        </p:spPr>
        <p:txBody>
          <a:bodyPr wrap="square" rtlCol="0">
            <a:noAutofit/>
          </a:bodyPr>
          <a:lstStyle/>
          <a:p>
            <a:pPr algn="just"/>
            <a:r>
              <a:rPr lang="en-US" sz="3200" dirty="0"/>
              <a:t>Current educational curriculum in the US lacks a focus on Science, Technology, Engineering, and Mathematics (commonly referred to as STEM</a:t>
            </a:r>
            <a:r>
              <a:rPr lang="en-US" sz="3200" dirty="0" smtClean="0"/>
              <a:t>). Though more emphasis is starting to be placed on STEM education, a major hurdle for that education is simply getting kids interested in STEM topics</a:t>
            </a:r>
            <a:r>
              <a:rPr lang="en-US" sz="3200" dirty="0"/>
              <a:t>. </a:t>
            </a:r>
            <a:r>
              <a:rPr lang="en-US" sz="3200" dirty="0" smtClean="0"/>
              <a:t>Negative </a:t>
            </a:r>
            <a:r>
              <a:rPr lang="en-US" sz="3200" dirty="0"/>
              <a:t>interest begins in elementary classrooms where %33 of fourth grade students’ attitudes are already hostile towards science and </a:t>
            </a:r>
            <a:r>
              <a:rPr lang="en-US" sz="3200" dirty="0" smtClean="0"/>
              <a:t>math with that </a:t>
            </a:r>
            <a:r>
              <a:rPr lang="en-US" sz="3200" dirty="0"/>
              <a:t>number </a:t>
            </a:r>
            <a:r>
              <a:rPr lang="en-US" sz="3200" dirty="0" smtClean="0"/>
              <a:t>increasing </a:t>
            </a:r>
            <a:r>
              <a:rPr lang="en-US" sz="3200" dirty="0"/>
              <a:t>to %50 by 8th </a:t>
            </a:r>
            <a:r>
              <a:rPr lang="en-US" sz="3200" dirty="0" smtClean="0"/>
              <a:t>grade</a:t>
            </a:r>
            <a:r>
              <a:rPr lang="en-US" sz="3200" baseline="30000" dirty="0" smtClean="0"/>
              <a:t>1</a:t>
            </a:r>
            <a:r>
              <a:rPr lang="en-US" sz="3200" dirty="0" smtClean="0"/>
              <a:t>. Furthermore, according </a:t>
            </a:r>
            <a:r>
              <a:rPr lang="en-US" sz="3200" dirty="0"/>
              <a:t>to the United States department of education, only %16 of American high school seniors are proficient in mathematics and interested in a STEM </a:t>
            </a:r>
            <a:r>
              <a:rPr lang="en-US" sz="3200" dirty="0" smtClean="0"/>
              <a:t>career</a:t>
            </a:r>
            <a:r>
              <a:rPr lang="en-US" sz="3200" baseline="30000" dirty="0" smtClean="0"/>
              <a:t>2</a:t>
            </a:r>
            <a:r>
              <a:rPr lang="en-US" sz="3200" dirty="0" smtClean="0"/>
              <a:t>.</a:t>
            </a:r>
            <a:endParaRPr lang="en-US" sz="3200" dirty="0" smtClean="0"/>
          </a:p>
        </p:txBody>
      </p:sp>
      <p:sp>
        <p:nvSpPr>
          <p:cNvPr id="22" name="TextBox 21"/>
          <p:cNvSpPr txBox="1"/>
          <p:nvPr/>
        </p:nvSpPr>
        <p:spPr>
          <a:xfrm>
            <a:off x="9832896" y="22250400"/>
            <a:ext cx="9854191" cy="1569660"/>
          </a:xfrm>
          <a:prstGeom prst="rect">
            <a:avLst/>
          </a:prstGeom>
          <a:noFill/>
        </p:spPr>
        <p:txBody>
          <a:bodyPr wrap="square" rtlCol="0">
            <a:spAutoFit/>
          </a:bodyPr>
          <a:lstStyle/>
          <a:p>
            <a:r>
              <a:rPr lang="en-US" sz="3200" b="1" dirty="0"/>
              <a:t>Mike Borowczak, Ph.D</a:t>
            </a:r>
            <a:r>
              <a:rPr lang="en-US" sz="3200" b="1" dirty="0" smtClean="0"/>
              <a:t>.</a:t>
            </a:r>
            <a:r>
              <a:rPr lang="en-US" sz="3200" dirty="0" smtClean="0"/>
              <a:t> - Sponsor</a:t>
            </a:r>
            <a:endParaRPr lang="en-US" sz="3200" b="1" dirty="0"/>
          </a:p>
          <a:p>
            <a:r>
              <a:rPr lang="en-US" sz="3200" dirty="0"/>
              <a:t>Data Analytics Engineer @ </a:t>
            </a:r>
            <a:r>
              <a:rPr lang="en-US" sz="3200" dirty="0" err="1" smtClean="0"/>
              <a:t>SolidFire</a:t>
            </a:r>
            <a:endParaRPr lang="en-US" sz="3200" dirty="0"/>
          </a:p>
          <a:p>
            <a:r>
              <a:rPr lang="en-US" sz="3200" dirty="0"/>
              <a:t>F</a:t>
            </a:r>
            <a:r>
              <a:rPr lang="en-US" sz="3200" dirty="0" smtClean="0"/>
              <a:t>ounder </a:t>
            </a:r>
            <a:r>
              <a:rPr lang="en-US" sz="3200" dirty="0"/>
              <a:t>@ </a:t>
            </a:r>
            <a:r>
              <a:rPr lang="en-US" sz="3200" dirty="0" err="1" smtClean="0"/>
              <a:t>ErebusLabs</a:t>
            </a:r>
            <a:endParaRPr lang="en-US" sz="3200" dirty="0" smtClean="0"/>
          </a:p>
        </p:txBody>
      </p:sp>
      <p:pic>
        <p:nvPicPr>
          <p:cNvPr id="47" name="Picture 46"/>
          <p:cNvPicPr>
            <a:picLocks noChangeAspect="1"/>
          </p:cNvPicPr>
          <p:nvPr/>
        </p:nvPicPr>
        <p:blipFill rotWithShape="1">
          <a:blip r:embed="rId6" cstate="print">
            <a:extLst>
              <a:ext uri="{28A0092B-C50C-407E-A947-70E740481C1C}">
                <a14:useLocalDpi xmlns:a14="http://schemas.microsoft.com/office/drawing/2010/main" val="0"/>
              </a:ext>
            </a:extLst>
          </a:blip>
          <a:srcRect t="5319" b="15518"/>
          <a:stretch/>
        </p:blipFill>
        <p:spPr>
          <a:xfrm>
            <a:off x="8110951" y="26075700"/>
            <a:ext cx="1423078" cy="1448417"/>
          </a:xfrm>
          <a:prstGeom prst="rect">
            <a:avLst/>
          </a:prstGeom>
        </p:spPr>
      </p:pic>
      <p:pic>
        <p:nvPicPr>
          <p:cNvPr id="38" name="Picture 37"/>
          <p:cNvPicPr>
            <a:picLocks noChangeAspect="1"/>
          </p:cNvPicPr>
          <p:nvPr/>
        </p:nvPicPr>
        <p:blipFill>
          <a:blip r:embed="rId7"/>
          <a:stretch>
            <a:fillRect/>
          </a:stretch>
        </p:blipFill>
        <p:spPr>
          <a:xfrm>
            <a:off x="8128229" y="22321642"/>
            <a:ext cx="1427177" cy="1427177"/>
          </a:xfrm>
          <a:prstGeom prst="rect">
            <a:avLst/>
          </a:prstGeom>
        </p:spPr>
      </p:pic>
      <p:pic>
        <p:nvPicPr>
          <p:cNvPr id="41" name="Picture 40"/>
          <p:cNvPicPr>
            <a:picLocks noChangeAspect="1"/>
          </p:cNvPicPr>
          <p:nvPr/>
        </p:nvPicPr>
        <p:blipFill>
          <a:blip r:embed="rId8"/>
          <a:stretch>
            <a:fillRect/>
          </a:stretch>
        </p:blipFill>
        <p:spPr>
          <a:xfrm>
            <a:off x="8124389" y="24194830"/>
            <a:ext cx="1434859" cy="1434859"/>
          </a:xfrm>
          <a:prstGeom prst="rect">
            <a:avLst/>
          </a:prstGeom>
        </p:spPr>
      </p:pic>
      <p:sp>
        <p:nvSpPr>
          <p:cNvPr id="50" name="TextBox 49"/>
          <p:cNvSpPr txBox="1"/>
          <p:nvPr/>
        </p:nvSpPr>
        <p:spPr>
          <a:xfrm>
            <a:off x="1086853" y="22205860"/>
            <a:ext cx="6222065" cy="1323439"/>
          </a:xfrm>
          <a:prstGeom prst="rect">
            <a:avLst/>
          </a:prstGeom>
          <a:noFill/>
        </p:spPr>
        <p:txBody>
          <a:bodyPr wrap="square" rtlCol="0">
            <a:spAutoFit/>
          </a:bodyPr>
          <a:lstStyle/>
          <a:p>
            <a:pPr algn="ctr"/>
            <a:r>
              <a:rPr lang="en-US" sz="8000" dirty="0" smtClean="0"/>
              <a:t>References</a:t>
            </a:r>
            <a:endParaRPr lang="en-US" sz="8000" dirty="0"/>
          </a:p>
        </p:txBody>
      </p:sp>
      <p:sp>
        <p:nvSpPr>
          <p:cNvPr id="51" name="TextBox 50"/>
          <p:cNvSpPr txBox="1"/>
          <p:nvPr/>
        </p:nvSpPr>
        <p:spPr>
          <a:xfrm>
            <a:off x="1219200" y="23529299"/>
            <a:ext cx="6019800" cy="4626191"/>
          </a:xfrm>
          <a:prstGeom prst="rect">
            <a:avLst/>
          </a:prstGeom>
          <a:noFill/>
        </p:spPr>
        <p:txBody>
          <a:bodyPr wrap="square" rtlCol="0">
            <a:noAutofit/>
          </a:bodyPr>
          <a:lstStyle/>
          <a:p>
            <a:pPr marL="457200" indent="-457200">
              <a:buAutoNum type="arabicPeriod"/>
            </a:pPr>
            <a:r>
              <a:rPr lang="en-US" sz="2400" dirty="0" smtClean="0"/>
              <a:t>www.becpdx.org/nem/stemconnect.aspx</a:t>
            </a:r>
          </a:p>
          <a:p>
            <a:pPr marL="457200" indent="-457200">
              <a:buAutoNum type="arabicPeriod"/>
            </a:pPr>
            <a:r>
              <a:rPr lang="en-US" sz="2400" dirty="0" smtClean="0"/>
              <a:t>www.ed.gov/stem</a:t>
            </a:r>
          </a:p>
          <a:p>
            <a:pPr marL="457200" indent="-457200">
              <a:buAutoNum type="arabicPeriod"/>
            </a:pPr>
            <a:r>
              <a:rPr lang="en-US" sz="2400" dirty="0"/>
              <a:t>http://</a:t>
            </a:r>
            <a:r>
              <a:rPr lang="en-US" sz="2400" dirty="0" smtClean="0"/>
              <a:t>nationsreportcard.gov/reading_math_2013</a:t>
            </a:r>
          </a:p>
          <a:p>
            <a:pPr marL="457200" indent="-457200">
              <a:buAutoNum type="arabicPeriod"/>
            </a:pPr>
            <a:endParaRPr lang="en-US" sz="2400" dirty="0" smtClean="0"/>
          </a:p>
          <a:p>
            <a:pPr marL="457200" indent="-457200">
              <a:buAutoNum type="arabicPeriod"/>
            </a:pPr>
            <a:endParaRPr lang="en-US" sz="2400" dirty="0" smtClean="0"/>
          </a:p>
        </p:txBody>
      </p:sp>
      <p:pic>
        <p:nvPicPr>
          <p:cNvPr id="45" name="Picture 4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44220" y="19647090"/>
            <a:ext cx="1423080" cy="1422690"/>
          </a:xfrm>
          <a:prstGeom prst="rect">
            <a:avLst/>
          </a:prstGeom>
        </p:spPr>
      </p:pic>
      <p:sp>
        <p:nvSpPr>
          <p:cNvPr id="3" name="TextBox 2"/>
          <p:cNvSpPr txBox="1"/>
          <p:nvPr/>
        </p:nvSpPr>
        <p:spPr>
          <a:xfrm>
            <a:off x="9848329" y="26010025"/>
            <a:ext cx="9217103" cy="1569660"/>
          </a:xfrm>
          <a:prstGeom prst="rect">
            <a:avLst/>
          </a:prstGeom>
          <a:noFill/>
        </p:spPr>
        <p:txBody>
          <a:bodyPr wrap="square" rtlCol="0">
            <a:spAutoFit/>
          </a:bodyPr>
          <a:lstStyle/>
          <a:p>
            <a:r>
              <a:rPr lang="en-US" sz="3200" b="1" dirty="0"/>
              <a:t>James E. Morris</a:t>
            </a:r>
            <a:r>
              <a:rPr lang="en-US" sz="3200" dirty="0"/>
              <a:t> - Advisor</a:t>
            </a:r>
            <a:endParaRPr lang="en-US" sz="3200" b="1" dirty="0"/>
          </a:p>
          <a:p>
            <a:r>
              <a:rPr lang="en-US" sz="3200" dirty="0"/>
              <a:t>Professor of Electrical and Computer Engineering</a:t>
            </a:r>
          </a:p>
          <a:p>
            <a:r>
              <a:rPr lang="en-US" sz="3200" dirty="0" smtClean="0"/>
              <a:t>Portland State University</a:t>
            </a:r>
            <a:endParaRPr lang="en-US" sz="3200" dirty="0"/>
          </a:p>
        </p:txBody>
      </p:sp>
      <p:sp>
        <p:nvSpPr>
          <p:cNvPr id="6" name="Rectangle 5"/>
          <p:cNvSpPr/>
          <p:nvPr/>
        </p:nvSpPr>
        <p:spPr>
          <a:xfrm>
            <a:off x="9832896" y="24123008"/>
            <a:ext cx="9915314" cy="1569660"/>
          </a:xfrm>
          <a:prstGeom prst="rect">
            <a:avLst/>
          </a:prstGeom>
        </p:spPr>
        <p:txBody>
          <a:bodyPr wrap="square">
            <a:spAutoFit/>
          </a:bodyPr>
          <a:lstStyle/>
          <a:p>
            <a:r>
              <a:rPr lang="en-US" sz="3200" b="1" dirty="0"/>
              <a:t>Andrea Burrows</a:t>
            </a:r>
            <a:r>
              <a:rPr lang="en-US" sz="3200" dirty="0"/>
              <a:t> - Sponsor</a:t>
            </a:r>
          </a:p>
          <a:p>
            <a:r>
              <a:rPr lang="en-US" sz="3200" dirty="0"/>
              <a:t>Assistant Professor of Secondary </a:t>
            </a:r>
            <a:r>
              <a:rPr lang="en-US" sz="3200" dirty="0" smtClean="0"/>
              <a:t>Education</a:t>
            </a:r>
          </a:p>
          <a:p>
            <a:r>
              <a:rPr lang="en-US" sz="3200" dirty="0" smtClean="0"/>
              <a:t>University of Wyoming</a:t>
            </a:r>
            <a:endParaRPr lang="en-US" sz="3200" dirty="0"/>
          </a:p>
        </p:txBody>
      </p:sp>
      <p:sp>
        <p:nvSpPr>
          <p:cNvPr id="8" name="TextBox 7"/>
          <p:cNvSpPr txBox="1"/>
          <p:nvPr/>
        </p:nvSpPr>
        <p:spPr>
          <a:xfrm>
            <a:off x="20802023" y="6463406"/>
            <a:ext cx="13120250" cy="7415944"/>
          </a:xfrm>
          <a:prstGeom prst="rect">
            <a:avLst/>
          </a:prstGeom>
          <a:noFill/>
        </p:spPr>
        <p:txBody>
          <a:bodyPr wrap="square" rtlCol="0">
            <a:noAutofit/>
          </a:bodyPr>
          <a:lstStyle/>
          <a:p>
            <a:r>
              <a:rPr lang="en-US" sz="3200" dirty="0" smtClean="0"/>
              <a:t>Our goal was to create a device that would allow students, or anyone who is interested, to easily measure the world around them. Getting kids interested in the idea of science and engineering is the first step to </a:t>
            </a:r>
            <a:endParaRPr lang="en-US" sz="3200" kern="1200" dirty="0">
              <a:solidFill>
                <a:schemeClr val="tx1"/>
              </a:solidFill>
              <a:latin typeface="+mn-lt"/>
              <a:ea typeface="+mn-ea"/>
              <a:cs typeface="+mn-cs"/>
            </a:endParaRPr>
          </a:p>
        </p:txBody>
      </p:sp>
      <p:sp>
        <p:nvSpPr>
          <p:cNvPr id="9" name="TextBox 8"/>
          <p:cNvSpPr txBox="1"/>
          <p:nvPr/>
        </p:nvSpPr>
        <p:spPr>
          <a:xfrm>
            <a:off x="1831942" y="10237016"/>
            <a:ext cx="8378858" cy="5016758"/>
          </a:xfrm>
          <a:prstGeom prst="rect">
            <a:avLst/>
          </a:prstGeom>
          <a:noFill/>
        </p:spPr>
        <p:txBody>
          <a:bodyPr wrap="square" rtlCol="0">
            <a:spAutoFit/>
          </a:bodyPr>
          <a:lstStyle/>
          <a:p>
            <a:pPr algn="just"/>
            <a:r>
              <a:rPr lang="en-US" sz="3200" dirty="0"/>
              <a:t>Surveys performed by the National Center for Education Statistics (NCES) in 2013 showed that 42% of 4</a:t>
            </a:r>
            <a:r>
              <a:rPr lang="en-US" sz="3200" baseline="30000" dirty="0"/>
              <a:t>th</a:t>
            </a:r>
            <a:r>
              <a:rPr lang="en-US" sz="3200" dirty="0"/>
              <a:t> grade students performed at or above proficiency in mathematics which is fundamental to all STEM fields. By 8</a:t>
            </a:r>
            <a:r>
              <a:rPr lang="en-US" sz="3200" baseline="30000" dirty="0"/>
              <a:t>th</a:t>
            </a:r>
            <a:r>
              <a:rPr lang="en-US" sz="3200" dirty="0"/>
              <a:t> grade that proficiency dropped to 36%. It is both this decrease in proficiency the large decrease in interest in STEM which we want to address by making STEM subjects more interesting to younger student.</a:t>
            </a:r>
          </a:p>
          <a:p>
            <a:endParaRPr lang="en-US" sz="3200" dirty="0"/>
          </a:p>
        </p:txBody>
      </p:sp>
      <p:pic>
        <p:nvPicPr>
          <p:cNvPr id="29" name="Picture 2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710190">
            <a:off x="4597998" y="15508448"/>
            <a:ext cx="3393491" cy="6786981"/>
          </a:xfrm>
          <a:prstGeom prst="rect">
            <a:avLst/>
          </a:prstGeom>
        </p:spPr>
      </p:pic>
      <p:sp>
        <p:nvSpPr>
          <p:cNvPr id="14" name="TextBox 13"/>
          <p:cNvSpPr txBox="1"/>
          <p:nvPr/>
        </p:nvSpPr>
        <p:spPr>
          <a:xfrm>
            <a:off x="1861620" y="15224994"/>
            <a:ext cx="3814967" cy="5491382"/>
          </a:xfrm>
          <a:prstGeom prst="rect">
            <a:avLst/>
          </a:prstGeom>
          <a:noFill/>
        </p:spPr>
        <p:txBody>
          <a:bodyPr wrap="square" rtlCol="0">
            <a:noAutofit/>
          </a:bodyPr>
          <a:lstStyle/>
          <a:p>
            <a:pPr algn="ctr"/>
            <a:r>
              <a:rPr lang="en-US" sz="5000" dirty="0" smtClean="0"/>
              <a:t>50% of 8</a:t>
            </a:r>
            <a:r>
              <a:rPr lang="en-US" sz="5000" baseline="30000" dirty="0" smtClean="0"/>
              <a:t>th</a:t>
            </a:r>
            <a:r>
              <a:rPr lang="en-US" sz="5000" dirty="0" smtClean="0"/>
              <a:t> graders have a hostile attitude towards math &amp; science</a:t>
            </a:r>
            <a:endParaRPr lang="en-US" sz="5000" dirty="0"/>
          </a:p>
        </p:txBody>
      </p:sp>
      <p:pic>
        <p:nvPicPr>
          <p:cNvPr id="1026" name="Picture 2" descr="http://www.businessandeducation.org/sites/default/files/userfiles/pipeline_690px.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646277" y="10890351"/>
            <a:ext cx="8707751" cy="3041405"/>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p:cNvSpPr txBox="1"/>
          <p:nvPr/>
        </p:nvSpPr>
        <p:spPr>
          <a:xfrm>
            <a:off x="9832896" y="19781354"/>
            <a:ext cx="3844646" cy="1154162"/>
          </a:xfrm>
          <a:prstGeom prst="rect">
            <a:avLst/>
          </a:prstGeom>
          <a:noFill/>
        </p:spPr>
        <p:txBody>
          <a:bodyPr wrap="square" rtlCol="0">
            <a:spAutoFit/>
          </a:bodyPr>
          <a:lstStyle/>
          <a:p>
            <a:pPr>
              <a:spcAft>
                <a:spcPts val="600"/>
              </a:spcAft>
            </a:pPr>
            <a:r>
              <a:rPr lang="en-US" sz="3200" b="1" dirty="0" smtClean="0"/>
              <a:t>Bryan Button</a:t>
            </a:r>
          </a:p>
          <a:p>
            <a:r>
              <a:rPr lang="en-US" sz="3200" dirty="0" smtClean="0"/>
              <a:t>Electrical Engineering</a:t>
            </a:r>
            <a:endParaRPr lang="en-US" sz="3200" dirty="0"/>
          </a:p>
        </p:txBody>
      </p:sp>
      <p:pic>
        <p:nvPicPr>
          <p:cNvPr id="49" name="Picture 4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44219" y="17590305"/>
            <a:ext cx="1423080" cy="1422690"/>
          </a:xfrm>
          <a:prstGeom prst="rect">
            <a:avLst/>
          </a:prstGeom>
        </p:spPr>
      </p:pic>
      <p:sp>
        <p:nvSpPr>
          <p:cNvPr id="52" name="TextBox 51"/>
          <p:cNvSpPr txBox="1"/>
          <p:nvPr/>
        </p:nvSpPr>
        <p:spPr>
          <a:xfrm>
            <a:off x="9832894" y="17724569"/>
            <a:ext cx="4022373" cy="1154162"/>
          </a:xfrm>
          <a:prstGeom prst="rect">
            <a:avLst/>
          </a:prstGeom>
          <a:noFill/>
        </p:spPr>
        <p:txBody>
          <a:bodyPr wrap="square" rtlCol="0">
            <a:spAutoFit/>
          </a:bodyPr>
          <a:lstStyle/>
          <a:p>
            <a:pPr>
              <a:spcAft>
                <a:spcPts val="600"/>
              </a:spcAft>
            </a:pPr>
            <a:r>
              <a:rPr lang="en-US" sz="3200" b="1" dirty="0" smtClean="0"/>
              <a:t>Scott Lawson</a:t>
            </a:r>
          </a:p>
          <a:p>
            <a:r>
              <a:rPr lang="en-US" sz="3200" dirty="0" smtClean="0"/>
              <a:t>Computer Engineering</a:t>
            </a:r>
            <a:endParaRPr lang="en-US" sz="3200" dirty="0"/>
          </a:p>
        </p:txBody>
      </p:sp>
      <p:pic>
        <p:nvPicPr>
          <p:cNvPr id="53" name="Picture 5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185928" y="19647090"/>
            <a:ext cx="1423080" cy="1422690"/>
          </a:xfrm>
          <a:prstGeom prst="rect">
            <a:avLst/>
          </a:prstGeom>
        </p:spPr>
      </p:pic>
      <p:sp>
        <p:nvSpPr>
          <p:cNvPr id="54" name="TextBox 53"/>
          <p:cNvSpPr txBox="1"/>
          <p:nvPr/>
        </p:nvSpPr>
        <p:spPr>
          <a:xfrm>
            <a:off x="15874604" y="19781354"/>
            <a:ext cx="3844646" cy="1154162"/>
          </a:xfrm>
          <a:prstGeom prst="rect">
            <a:avLst/>
          </a:prstGeom>
          <a:noFill/>
        </p:spPr>
        <p:txBody>
          <a:bodyPr wrap="square" rtlCol="0">
            <a:spAutoFit/>
          </a:bodyPr>
          <a:lstStyle/>
          <a:p>
            <a:pPr>
              <a:spcAft>
                <a:spcPts val="600"/>
              </a:spcAft>
            </a:pPr>
            <a:r>
              <a:rPr lang="en-US" sz="3200" b="1" dirty="0" smtClean="0"/>
              <a:t>Chris Clary</a:t>
            </a:r>
          </a:p>
          <a:p>
            <a:r>
              <a:rPr lang="en-US" sz="3200" dirty="0" smtClean="0"/>
              <a:t>Electrical Engineering</a:t>
            </a:r>
            <a:endParaRPr lang="en-US" sz="3200" dirty="0"/>
          </a:p>
        </p:txBody>
      </p:sp>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185927" y="17590305"/>
            <a:ext cx="1423080" cy="1422690"/>
          </a:xfrm>
          <a:prstGeom prst="rect">
            <a:avLst/>
          </a:prstGeom>
        </p:spPr>
      </p:pic>
      <p:sp>
        <p:nvSpPr>
          <p:cNvPr id="56" name="TextBox 55"/>
          <p:cNvSpPr txBox="1"/>
          <p:nvPr/>
        </p:nvSpPr>
        <p:spPr>
          <a:xfrm>
            <a:off x="15874603" y="17724569"/>
            <a:ext cx="3844646" cy="1154162"/>
          </a:xfrm>
          <a:prstGeom prst="rect">
            <a:avLst/>
          </a:prstGeom>
          <a:noFill/>
        </p:spPr>
        <p:txBody>
          <a:bodyPr wrap="square" rtlCol="0">
            <a:spAutoFit/>
          </a:bodyPr>
          <a:lstStyle/>
          <a:p>
            <a:pPr>
              <a:spcAft>
                <a:spcPts val="600"/>
              </a:spcAft>
            </a:pPr>
            <a:r>
              <a:rPr lang="en-US" sz="3200" b="1" dirty="0" smtClean="0"/>
              <a:t>Maxwell Cope</a:t>
            </a:r>
          </a:p>
          <a:p>
            <a:r>
              <a:rPr lang="en-US" sz="3200" dirty="0" smtClean="0"/>
              <a:t>Electrical Engineering</a:t>
            </a:r>
            <a:endParaRPr lang="en-US" sz="3200" dirty="0"/>
          </a:p>
        </p:txBody>
      </p:sp>
      <p:pic>
        <p:nvPicPr>
          <p:cNvPr id="17" name="Picture 1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3922273" y="6519379"/>
            <a:ext cx="7772400" cy="777240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3157</TotalTime>
  <Words>322</Words>
  <Application>Microsoft Office PowerPoint</Application>
  <PresentationFormat>Custom</PresentationFormat>
  <Paragraphs>30</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Company>Portland State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amyj</dc:creator>
  <cp:lastModifiedBy>Bryan Button</cp:lastModifiedBy>
  <cp:revision>82</cp:revision>
  <dcterms:created xsi:type="dcterms:W3CDTF">2008-12-19T19:08:39Z</dcterms:created>
  <dcterms:modified xsi:type="dcterms:W3CDTF">2014-05-26T18:05:06Z</dcterms:modified>
</cp:coreProperties>
</file>